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4" r:id="rId4"/>
  </p:sldMasterIdLst>
  <p:notesMasterIdLst>
    <p:notesMasterId r:id="rId29"/>
  </p:notesMasterIdLst>
  <p:handoutMasterIdLst>
    <p:handoutMasterId r:id="rId30"/>
  </p:handoutMasterIdLst>
  <p:sldIdLst>
    <p:sldId id="314" r:id="rId5"/>
    <p:sldId id="340" r:id="rId6"/>
    <p:sldId id="315" r:id="rId7"/>
    <p:sldId id="320" r:id="rId8"/>
    <p:sldId id="341" r:id="rId9"/>
    <p:sldId id="327" r:id="rId10"/>
    <p:sldId id="321" r:id="rId11"/>
    <p:sldId id="344" r:id="rId12"/>
    <p:sldId id="330" r:id="rId13"/>
    <p:sldId id="329" r:id="rId14"/>
    <p:sldId id="316" r:id="rId15"/>
    <p:sldId id="328" r:id="rId16"/>
    <p:sldId id="331" r:id="rId17"/>
    <p:sldId id="342" r:id="rId18"/>
    <p:sldId id="332" r:id="rId19"/>
    <p:sldId id="333" r:id="rId20"/>
    <p:sldId id="334" r:id="rId21"/>
    <p:sldId id="337" r:id="rId22"/>
    <p:sldId id="343" r:id="rId23"/>
    <p:sldId id="335" r:id="rId24"/>
    <p:sldId id="336" r:id="rId25"/>
    <p:sldId id="345" r:id="rId26"/>
    <p:sldId id="338" r:id="rId27"/>
    <p:sldId id="30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77FFFA-86A8-E2A0-AEC2-061453D4034A}" v="35" dt="2024-12-27T04:01:02.782"/>
    <p1510:client id="{63E01CD8-40FD-5DE4-8314-D04677EC02FB}" v="28" dt="2024-12-27T04:33:07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3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2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37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2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19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48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64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96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71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68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73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53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72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94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0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31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26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65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D6F5-A9D4-C22B-732C-A31A172FB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093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774"/>
            <a:ext cx="9144000" cy="106689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300" baseline="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74D3-6FB9-5549-B0F2-FD61E82D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39B8-A7CB-4B82-AC0C-44B99F546761}" type="datetimeFigureOut">
              <a:rPr lang="en-US" dirty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39BBC-C979-2C77-493E-CF5498AE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3B7E-A51C-D9CD-2189-650A9D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84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42F6F-0846-489A-A4BC-61B476BE2887}" type="datetimeFigureOut">
              <a:rPr lang="en-US" dirty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02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92281"/>
            <a:ext cx="2628900" cy="5584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92281"/>
            <a:ext cx="7734300" cy="5584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9DF21-A340-467A-94AB-9502647BB771}" type="datetimeFigureOut">
              <a:rPr lang="en-US" dirty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7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76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3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0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39164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1633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533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991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26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5C9F-D94D-E5D3-B73A-20621FA5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3940-CA92-4FEE-A698-62CF7BC5AC36}" type="datetimeFigureOut">
              <a:rPr lang="en-US" dirty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B243-BB42-966A-4708-15C9B11D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A3BD-2CC5-03D3-4CD6-E31A55BA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14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7601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61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010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889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1514688"/>
            <a:ext cx="8584164" cy="3138875"/>
          </a:xfrm>
        </p:spPr>
        <p:txBody>
          <a:bodyPr anchor="b">
            <a:normAutofit/>
          </a:bodyPr>
          <a:lstStyle>
            <a:lvl1pPr>
              <a:defRPr sz="36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236" y="4963885"/>
            <a:ext cx="8584165" cy="1125765"/>
          </a:xfrm>
        </p:spPr>
        <p:txBody>
          <a:bodyPr>
            <a:normAutofit/>
          </a:bodyPr>
          <a:lstStyle>
            <a:lvl1pPr marL="0" indent="0">
              <a:buNone/>
              <a:defRPr sz="160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9B82-EEF4-2CD7-61FE-BAFB2B96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D641-6C35-45D1-9313-2719E9EA8AD8}" type="datetimeFigureOut">
              <a:rPr lang="en-US" dirty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22B6-F7A8-70A5-B023-FCAD5D7C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D758-2E38-8A8D-75BC-667F6A23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59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391" y="2159175"/>
            <a:ext cx="4985785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7DF5-30AD-AE47-D516-5CEE827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1268-3A74-4110-8F08-063DFB8BB885}" type="datetimeFigureOut">
              <a:rPr lang="en-US" dirty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5C503-B649-B083-6341-F6E376AF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EA35-CF5A-DB36-8B14-5C184B6F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43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49" y="1696325"/>
            <a:ext cx="4963538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  <a:lvl6pPr marL="2286000" indent="0">
              <a:buNone/>
              <a:defRPr sz="1400" b="1"/>
            </a:lvl6pPr>
            <a:lvl7pPr marL="2743200" indent="0">
              <a:buNone/>
              <a:defRPr sz="1400" b="1"/>
            </a:lvl7pPr>
            <a:lvl8pPr marL="3200400" indent="0">
              <a:buNone/>
              <a:defRPr sz="1400" b="1"/>
            </a:lvl8pPr>
            <a:lvl9pPr marL="3657600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2344025"/>
            <a:ext cx="4963538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669" y="1696325"/>
            <a:ext cx="4987982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  <a:lvl6pPr marL="2286000" indent="0">
              <a:buNone/>
              <a:defRPr sz="1400" b="1"/>
            </a:lvl6pPr>
            <a:lvl7pPr marL="2743200" indent="0">
              <a:buNone/>
              <a:defRPr sz="1400" b="1"/>
            </a:lvl7pPr>
            <a:lvl8pPr marL="3200400" indent="0">
              <a:buNone/>
              <a:defRPr sz="1400" b="1"/>
            </a:lvl8pPr>
            <a:lvl9pPr marL="3657600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2669" y="2344025"/>
            <a:ext cx="4987982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C1AF-C1FB-48A7-98B4-E595E63F6614}" type="datetimeFigureOut">
              <a:rPr lang="en-US" dirty="0"/>
              <a:t>12/27/2024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11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4C44-5F8C-4BEA-BBCE-8694F126DC43}" type="datetimeFigureOut">
              <a:rPr lang="en-US" dirty="0"/>
              <a:t>12/27/2024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79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E56F9-C8F2-4EF7-8042-704C94FF2795}" type="datetimeFigureOut">
              <a:rPr lang="en-US" dirty="0"/>
              <a:t>12/27/2024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15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98" y="807867"/>
            <a:ext cx="5922489" cy="50531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932DF-953D-44BD-83F8-5D8DA76EA12A}" type="datetimeFigureOut">
              <a:rPr lang="en-US" dirty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2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247408" y="919595"/>
            <a:ext cx="6107979" cy="501361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3889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326D-65F4-4B2F-9A62-9E4BD9402C47}" type="datetimeFigureOut">
              <a:rPr lang="en-US" dirty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96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CEF-4EDF-C2EF-7D81-FEFF7042F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fld id="{F9B0CB28-85DB-480B-8C99-FD493ACC7120}" type="datetimeFigureOut">
              <a:rPr lang="en-US" dirty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663BC-4D46-C74D-DDF2-9D25B4D96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4EAE-CB5C-D14B-77EF-7B155FA68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fld id="{5E4DE196-8A13-4FF7-A07E-102851959EAB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8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14" r:id="rId20"/>
    <p:sldLayoutId id="2147483815" r:id="rId21"/>
    <p:sldLayoutId id="2147483816" r:id="rId22"/>
    <p:sldLayoutId id="2147483817" r:id="rId23"/>
    <p:sldLayoutId id="2147483818" r:id="rId2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  <p15:guide id="5" orient="horz" pos="3816">
          <p15:clr>
            <a:srgbClr val="F26B43"/>
          </p15:clr>
        </p15:guide>
        <p15:guide id="6" orient="horz" pos="1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339" y="2610509"/>
            <a:ext cx="5674360" cy="1266092"/>
          </a:xfrm>
        </p:spPr>
        <p:txBody>
          <a:bodyPr>
            <a:normAutofit/>
          </a:bodyPr>
          <a:lstStyle/>
          <a:p>
            <a:r>
              <a:rPr lang="en-US" sz="6000" err="1">
                <a:latin typeface="Lucida Bright"/>
              </a:rPr>
              <a:t>Agribid</a:t>
            </a:r>
            <a:endParaRPr lang="en-US" sz="6000">
              <a:latin typeface="Lucida Br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89BA87-A50F-0856-49E0-EED8D67F7D8C}"/>
              </a:ext>
            </a:extLst>
          </p:cNvPr>
          <p:cNvSpPr txBox="1"/>
          <p:nvPr/>
        </p:nvSpPr>
        <p:spPr>
          <a:xfrm>
            <a:off x="4662616" y="4837671"/>
            <a:ext cx="736668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Lucida Bright"/>
                <a:cs typeface="Segoe UI"/>
              </a:rPr>
              <a:t>Online Marketplace for Farmers and </a:t>
            </a:r>
            <a:endParaRPr lang="en-US" sz="2400">
              <a:solidFill>
                <a:srgbClr val="000000"/>
              </a:solidFill>
              <a:latin typeface="Aptos Light"/>
              <a:cs typeface="Segoe UI"/>
            </a:endParaRP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Lucida Bright"/>
                <a:cs typeface="Segoe UI"/>
              </a:rPr>
              <a:t>Bidders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55" y="2874180"/>
            <a:ext cx="3880023" cy="855018"/>
          </a:xfrm>
        </p:spPr>
        <p:txBody>
          <a:bodyPr/>
          <a:lstStyle/>
          <a:p>
            <a:r>
              <a:rPr lang="en-US" dirty="0"/>
              <a:t>Activity 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2F2E6A6E-AB4A-DC6C-BFAC-9E815DAD0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255" y="135924"/>
            <a:ext cx="5639545" cy="67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0873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793" y="1032059"/>
            <a:ext cx="6293708" cy="3368819"/>
          </a:xfrm>
        </p:spPr>
        <p:txBody>
          <a:bodyPr/>
          <a:lstStyle/>
          <a:p>
            <a:pPr algn="ctr"/>
            <a:r>
              <a:rPr lang="en-US"/>
              <a:t>Screenshots of Our       Project</a:t>
            </a:r>
            <a:br>
              <a:rPr lang="en-US"/>
            </a:br>
            <a:r>
              <a:rPr lang="en-US"/>
              <a:t>       </a:t>
            </a:r>
          </a:p>
        </p:txBody>
      </p:sp>
      <p:pic>
        <p:nvPicPr>
          <p:cNvPr id="5" name="Picture Placeholder 4" descr="A person plowing a field with oxen&#10;&#10;Description automatically generated">
            <a:extLst>
              <a:ext uri="{FF2B5EF4-FFF2-40B4-BE49-F238E27FC236}">
                <a16:creationId xmlns:a16="http://schemas.microsoft.com/office/drawing/2014/main" id="{AA621E1E-0377-69AE-E235-88108FAE53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-33473" t="-52" r="17015" b="351"/>
          <a:stretch/>
        </p:blipFill>
        <p:spPr>
          <a:xfrm>
            <a:off x="5949513" y="1525781"/>
            <a:ext cx="5689820" cy="38364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F2E8CD-DF5B-9AC2-2250-0BA828522749}"/>
              </a:ext>
            </a:extLst>
          </p:cNvPr>
          <p:cNvSpPr txBox="1"/>
          <p:nvPr/>
        </p:nvSpPr>
        <p:spPr>
          <a:xfrm>
            <a:off x="1995949" y="4245078"/>
            <a:ext cx="490629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Walbaum Display"/>
              </a:rPr>
              <a:t>"AGRIBID"</a:t>
            </a:r>
            <a:r>
              <a:rPr lang="en-US" sz="6600">
                <a:latin typeface="Walbaum Display"/>
              </a:rPr>
              <a:t>​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82" y="-812252"/>
            <a:ext cx="10439401" cy="1617017"/>
          </a:xfrm>
        </p:spPr>
        <p:txBody>
          <a:bodyPr/>
          <a:lstStyle/>
          <a:p>
            <a:r>
              <a:rPr lang="en-US" err="1"/>
              <a:t>AgriBid</a:t>
            </a:r>
            <a:r>
              <a:rPr lang="en-US"/>
              <a:t> Home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FFFD2DA4-7739-B6A5-091B-6920B1233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1048552"/>
            <a:ext cx="10678298" cy="501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1026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68" y="318232"/>
            <a:ext cx="4894386" cy="655725"/>
          </a:xfrm>
        </p:spPr>
        <p:txBody>
          <a:bodyPr/>
          <a:lstStyle/>
          <a:p>
            <a:r>
              <a:rPr lang="en-US" dirty="0"/>
              <a:t>Farmer Registration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520ED9EE-ACD4-7C65-9A31-78F82EB24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15" y="1230923"/>
            <a:ext cx="4585771" cy="5310554"/>
          </a:xfrm>
          <a:prstGeom prst="rect">
            <a:avLst/>
          </a:prstGeom>
        </p:spPr>
      </p:pic>
      <p:pic>
        <p:nvPicPr>
          <p:cNvPr id="7" name="Picture 6" descr="A screenshot of a login form&#10;&#10;Description automatically generated">
            <a:extLst>
              <a:ext uri="{FF2B5EF4-FFF2-40B4-BE49-F238E27FC236}">
                <a16:creationId xmlns:a16="http://schemas.microsoft.com/office/drawing/2014/main" id="{B3061AA7-AA05-7E3E-7100-1D0BA01FD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34" y="222738"/>
            <a:ext cx="4398039" cy="642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5765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1" y="-689952"/>
            <a:ext cx="10439401" cy="1617017"/>
          </a:xfrm>
        </p:spPr>
        <p:txBody>
          <a:bodyPr/>
          <a:lstStyle/>
          <a:p>
            <a:r>
              <a:rPr lang="en-US"/>
              <a:t>Farmer Home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64E2980A-CABF-0491-127F-1FD9B4D1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15" y="1368297"/>
            <a:ext cx="10257693" cy="517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2830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706" y="-256198"/>
            <a:ext cx="10439401" cy="1617017"/>
          </a:xfrm>
        </p:spPr>
        <p:txBody>
          <a:bodyPr/>
          <a:lstStyle/>
          <a:p>
            <a:r>
              <a:rPr lang="en-US"/>
              <a:t>Place Crop request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B70225-CA11-B282-4398-04E8273C4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359371"/>
            <a:ext cx="76200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5968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706" y="-256198"/>
            <a:ext cx="10439401" cy="1617017"/>
          </a:xfrm>
        </p:spPr>
        <p:txBody>
          <a:bodyPr/>
          <a:lstStyle/>
          <a:p>
            <a:r>
              <a:rPr lang="en-US"/>
              <a:t>View Sold History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670E219-CDAA-C24E-DEFF-04BE89D76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378" y="1519310"/>
            <a:ext cx="9751542" cy="502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2402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706" y="-256198"/>
            <a:ext cx="10439401" cy="1617017"/>
          </a:xfrm>
        </p:spPr>
        <p:txBody>
          <a:bodyPr/>
          <a:lstStyle/>
          <a:p>
            <a:r>
              <a:rPr lang="en-US"/>
              <a:t>View Market  place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056D2C-ACCF-0DFD-866F-F8660FAB1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29" y="1443840"/>
            <a:ext cx="9290411" cy="54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9882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706" y="-256198"/>
            <a:ext cx="10439401" cy="1617017"/>
          </a:xfrm>
        </p:spPr>
        <p:txBody>
          <a:bodyPr/>
          <a:lstStyle/>
          <a:p>
            <a:r>
              <a:rPr lang="en-US" dirty="0"/>
              <a:t>Insurance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2A2E1F8-2B4B-8D3E-C21A-E16987486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555" y="797169"/>
            <a:ext cx="8179413" cy="606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7850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706" y="-256198"/>
            <a:ext cx="10439401" cy="1617017"/>
          </a:xfrm>
        </p:spPr>
        <p:txBody>
          <a:bodyPr/>
          <a:lstStyle/>
          <a:p>
            <a:r>
              <a:rPr lang="en-US" dirty="0"/>
              <a:t>Claim Insurance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 descr="A screenshot of a claim form&#10;&#10;Description automatically generated">
            <a:extLst>
              <a:ext uri="{FF2B5EF4-FFF2-40B4-BE49-F238E27FC236}">
                <a16:creationId xmlns:a16="http://schemas.microsoft.com/office/drawing/2014/main" id="{CE167FB3-E6AC-8947-E110-B667E01B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803" y="1606379"/>
            <a:ext cx="8294961" cy="493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54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1" y="150776"/>
            <a:ext cx="8404653" cy="1429517"/>
          </a:xfrm>
        </p:spPr>
        <p:txBody>
          <a:bodyPr>
            <a:noAutofit/>
          </a:bodyPr>
          <a:lstStyle/>
          <a:p>
            <a:r>
              <a:rPr lang="en-US" sz="4800" b="1"/>
              <a:t>Introduction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751" y="1866557"/>
            <a:ext cx="6046572" cy="31289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solidFill>
                  <a:srgbClr val="111111"/>
                </a:solidFill>
                <a:ea typeface="+mn-lt"/>
                <a:cs typeface="+mn-lt"/>
              </a:rPr>
              <a:t>AgriBid is a Java web-based application designed to revolutionize the agricultural sector by promoting e-farming. It enables farmers to sell their products online through bidding, access innovative agricultural practices, and benefit from various government schemes.</a:t>
            </a:r>
            <a:endParaRPr lang="en-US" sz="2400">
              <a:ea typeface="+mn-lt"/>
              <a:cs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56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1" y="-936137"/>
            <a:ext cx="10439401" cy="1617017"/>
          </a:xfrm>
        </p:spPr>
        <p:txBody>
          <a:bodyPr/>
          <a:lstStyle/>
          <a:p>
            <a:r>
              <a:rPr lang="en-US" dirty="0"/>
              <a:t>Bidder Registration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E8D19BF8-6784-A98D-F459-AF8A72A2F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3" y="949569"/>
            <a:ext cx="4143709" cy="5884985"/>
          </a:xfrm>
          <a:prstGeom prst="rect">
            <a:avLst/>
          </a:prstGeom>
        </p:spPr>
      </p:pic>
      <p:pic>
        <p:nvPicPr>
          <p:cNvPr id="4" name="Picture 3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36071B33-3608-FFA3-AD09-8C93AC605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709" y="384662"/>
            <a:ext cx="5166214" cy="610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2761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84" y="-812252"/>
            <a:ext cx="10439401" cy="1617017"/>
          </a:xfrm>
        </p:spPr>
        <p:txBody>
          <a:bodyPr/>
          <a:lstStyle/>
          <a:p>
            <a:r>
              <a:rPr lang="en-US"/>
              <a:t>Bidder  Home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E69E5948-810C-D359-FC07-6770D44B3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4" y="969594"/>
            <a:ext cx="10451757" cy="541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9475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706" y="-256198"/>
            <a:ext cx="10439401" cy="1617017"/>
          </a:xfrm>
        </p:spPr>
        <p:txBody>
          <a:bodyPr/>
          <a:lstStyle/>
          <a:p>
            <a:r>
              <a:rPr lang="en-US" dirty="0"/>
              <a:t>Admin  Home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AF61E334-41E1-6AEA-319E-3C4967E63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23" y="1715945"/>
            <a:ext cx="10644554" cy="489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6954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22" y="-812252"/>
            <a:ext cx="10439401" cy="1617017"/>
          </a:xfrm>
        </p:spPr>
        <p:txBody>
          <a:bodyPr/>
          <a:lstStyle/>
          <a:p>
            <a:r>
              <a:rPr lang="en-US" dirty="0"/>
              <a:t>Farmer-service  testing coverage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3485A-C1B5-B23B-98B5-261C9A48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17" y="800306"/>
            <a:ext cx="11553568" cy="1941659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ECB9857-3986-737E-B16A-71550847C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05" y="3812771"/>
            <a:ext cx="11553568" cy="2568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98A026-43BF-0487-324C-AC0402712F3C}"/>
              </a:ext>
            </a:extLst>
          </p:cNvPr>
          <p:cNvSpPr txBox="1"/>
          <p:nvPr/>
        </p:nvSpPr>
        <p:spPr>
          <a:xfrm>
            <a:off x="348048" y="2891481"/>
            <a:ext cx="73769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35403A"/>
                </a:solidFill>
                <a:latin typeface="Walbaum Display"/>
              </a:rPr>
              <a:t>Bidder-service testing  </a:t>
            </a:r>
            <a:r>
              <a:rPr lang="en-US" sz="3200" dirty="0">
                <a:solidFill>
                  <a:srgbClr val="35403A"/>
                </a:solidFill>
                <a:latin typeface="Walbaum Display"/>
              </a:rPr>
              <a:t>coverage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0271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7245" y="-367315"/>
            <a:ext cx="5057104" cy="3624984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0190" y="4337746"/>
            <a:ext cx="5057103" cy="25193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Lucida Bright"/>
              </a:rPr>
              <a:t>By:</a:t>
            </a:r>
            <a:r>
              <a:rPr lang="en-US" sz="1800" dirty="0">
                <a:solidFill>
                  <a:srgbClr val="000000"/>
                </a:solidFill>
                <a:latin typeface="Lucida Bright"/>
              </a:rPr>
              <a:t> 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Lucida Bright"/>
              </a:rPr>
              <a:t>K. Ajay </a:t>
            </a:r>
            <a:br>
              <a:rPr lang="en-US" sz="1800" dirty="0">
                <a:latin typeface="Lucida Bright"/>
              </a:rPr>
            </a:br>
            <a:r>
              <a:rPr lang="en-US" sz="1800" dirty="0">
                <a:latin typeface="Lucida Bright"/>
              </a:rPr>
              <a:t>M. Chandu </a:t>
            </a:r>
            <a:br>
              <a:rPr lang="en-US" sz="1800" dirty="0">
                <a:latin typeface="Lucida Bright"/>
              </a:rPr>
            </a:br>
            <a:r>
              <a:rPr lang="en-US" sz="1800" dirty="0">
                <a:latin typeface="Lucida Bright"/>
              </a:rPr>
              <a:t>P. Rohit </a:t>
            </a:r>
            <a:br>
              <a:rPr lang="en-US" sz="1800" dirty="0">
                <a:latin typeface="Lucida Bright"/>
              </a:rPr>
            </a:br>
            <a:r>
              <a:rPr lang="en-US" sz="1800" dirty="0">
                <a:latin typeface="Lucida Bright"/>
              </a:rPr>
              <a:t>K. Sruthi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1" y="150776"/>
            <a:ext cx="8404653" cy="1429517"/>
          </a:xfrm>
        </p:spPr>
        <p:txBody>
          <a:bodyPr>
            <a:noAutofit/>
          </a:bodyPr>
          <a:lstStyle/>
          <a:p>
            <a:r>
              <a:rPr lang="en-US" sz="4800" b="1"/>
              <a:t>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751" y="1866557"/>
            <a:ext cx="6046572" cy="31289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solidFill>
                  <a:srgbClr val="111111"/>
                </a:solidFill>
                <a:ea typeface="+mn-lt"/>
                <a:cs typeface="+mn-lt"/>
              </a:rPr>
              <a:t>Farmers often face challenges in selling their products and accessing government schemes due to lack of awareness and traditional practices. </a:t>
            </a:r>
            <a:r>
              <a:rPr lang="en-US" sz="2800" dirty="0" err="1">
                <a:solidFill>
                  <a:srgbClr val="111111"/>
                </a:solidFill>
                <a:ea typeface="+mn-lt"/>
                <a:cs typeface="+mn-lt"/>
              </a:rPr>
              <a:t>Agribid</a:t>
            </a:r>
            <a:r>
              <a:rPr lang="en-US" sz="2800" dirty="0">
                <a:solidFill>
                  <a:srgbClr val="111111"/>
                </a:solidFill>
                <a:ea typeface="+mn-lt"/>
                <a:cs typeface="+mn-lt"/>
              </a:rPr>
              <a:t> aims to bridge this gap by providing an online platform for bidding and scheme benefits, thereby increasing farmers’ productivity and profits.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 descr="10 things farmers won't tell you - MarketWatch">
            <a:extLst>
              <a:ext uri="{FF2B5EF4-FFF2-40B4-BE49-F238E27FC236}">
                <a16:creationId xmlns:a16="http://schemas.microsoft.com/office/drawing/2014/main" id="{8E031BE1-9422-BB53-4FC3-C884F4912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45" y="2282698"/>
            <a:ext cx="4885425" cy="34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88" y="-314497"/>
            <a:ext cx="10363201" cy="1629601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4400" b="1">
                <a:solidFill>
                  <a:schemeClr val="bg1"/>
                </a:solidFill>
              </a:rPr>
              <a:t>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01771" y="1713332"/>
            <a:ext cx="4525529" cy="4173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4000" b="1" dirty="0">
              <a:solidFill>
                <a:schemeClr val="bg1"/>
              </a:solidFill>
            </a:endParaRPr>
          </a:p>
          <a:p>
            <a:pPr marL="571500" indent="-571500"/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RAM 4gb and above</a:t>
            </a:r>
          </a:p>
          <a:p>
            <a:pPr marL="571500" indent="-571500"/>
            <a:r>
              <a:rPr lang="en-US" sz="2400" b="1">
                <a:solidFill>
                  <a:schemeClr val="bg1"/>
                </a:solidFill>
              </a:rPr>
              <a:t>Visual  Studio code</a:t>
            </a:r>
          </a:p>
          <a:p>
            <a:pPr marL="571500" indent="-571500"/>
            <a:r>
              <a:rPr lang="en-US" sz="2400" b="1" dirty="0">
                <a:solidFill>
                  <a:schemeClr val="bg1"/>
                </a:solidFill>
              </a:rPr>
              <a:t> Internet connection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66879-F280-018C-7B42-6D03BF652BB9}"/>
              </a:ext>
            </a:extLst>
          </p:cNvPr>
          <p:cNvSpPr txBox="1"/>
          <p:nvPr/>
        </p:nvSpPr>
        <p:spPr>
          <a:xfrm>
            <a:off x="6725244" y="1713629"/>
            <a:ext cx="4794738" cy="34861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4400" b="1" dirty="0">
              <a:solidFill>
                <a:srgbClr val="FFFFFF"/>
              </a:solidFill>
              <a:cs typeface="Arial"/>
            </a:endParaRPr>
          </a:p>
          <a:p>
            <a:pPr marL="228600" indent="-228600">
              <a:lnSpc>
                <a:spcPct val="150000"/>
              </a:lnSpc>
              <a:buFont typeface=""/>
              <a:buChar char="•"/>
            </a:pPr>
            <a:r>
              <a:rPr lang="en-US" sz="2400" b="1" dirty="0">
                <a:solidFill>
                  <a:srgbClr val="FFFFFF"/>
                </a:solidFill>
                <a:cs typeface="Arial"/>
              </a:rPr>
              <a:t>Windows 10 or later, </a:t>
            </a:r>
            <a:r>
              <a:rPr lang="en-US" sz="2400" b="1" dirty="0" err="1">
                <a:solidFill>
                  <a:srgbClr val="FFFFFF"/>
                </a:solidFill>
                <a:cs typeface="Arial"/>
              </a:rPr>
              <a:t>macOs</a:t>
            </a:r>
            <a:r>
              <a:rPr lang="en-US" sz="2400" b="1" dirty="0">
                <a:solidFill>
                  <a:srgbClr val="FFFFFF"/>
                </a:solidFill>
                <a:cs typeface="Arial"/>
              </a:rPr>
              <a:t> or </a:t>
            </a:r>
            <a:r>
              <a:rPr lang="en-US" sz="2400" b="1" dirty="0" err="1">
                <a:solidFill>
                  <a:srgbClr val="FFFFFF"/>
                </a:solidFill>
                <a:cs typeface="Arial"/>
              </a:rPr>
              <a:t>linux</a:t>
            </a:r>
            <a:endParaRPr lang="en-US" sz="2400" b="1" dirty="0">
              <a:solidFill>
                <a:srgbClr val="FFFFFF"/>
              </a:solidFill>
              <a:cs typeface="Arial"/>
            </a:endParaRPr>
          </a:p>
          <a:p>
            <a:pPr marL="228600" indent="-228600">
              <a:lnSpc>
                <a:spcPct val="150000"/>
              </a:lnSpc>
              <a:buFont typeface=""/>
              <a:buChar char="•"/>
            </a:pPr>
            <a:r>
              <a:rPr lang="en-US" sz="2400" b="1">
                <a:solidFill>
                  <a:srgbClr val="FFFFFF"/>
                </a:solidFill>
                <a:cs typeface="Arial"/>
              </a:rPr>
              <a:t>JDK 17</a:t>
            </a:r>
          </a:p>
          <a:p>
            <a:pPr marL="228600" indent="-228600">
              <a:lnSpc>
                <a:spcPct val="150000"/>
              </a:lnSpc>
              <a:buFont typeface=""/>
              <a:buChar char="•"/>
            </a:pPr>
            <a:r>
              <a:rPr lang="en-US" sz="2400" b="1" dirty="0">
                <a:solidFill>
                  <a:srgbClr val="FFFFFF"/>
                </a:solidFill>
                <a:cs typeface="Arial"/>
              </a:rPr>
              <a:t>Eclipse Enterprise Edition</a:t>
            </a:r>
          </a:p>
          <a:p>
            <a:pPr marL="228600" indent="-228600">
              <a:lnSpc>
                <a:spcPct val="150000"/>
              </a:lnSpc>
              <a:buFont typeface=""/>
              <a:buChar char="•"/>
            </a:pPr>
            <a:r>
              <a:rPr lang="en-US" sz="2400" b="1" dirty="0">
                <a:solidFill>
                  <a:srgbClr val="FFFFFF"/>
                </a:solidFill>
                <a:cs typeface="Arial"/>
              </a:rPr>
              <a:t>MySQL 5.7 </a:t>
            </a:r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1D63-7249-4BF5-0AB4-FB934510E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75" y="-232752"/>
            <a:ext cx="10439401" cy="1617017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Lucida Sans"/>
              </a:rPr>
              <a:t>Technologies</a:t>
            </a:r>
            <a:endParaRPr lang="en-US" sz="9600" b="1">
              <a:latin typeface="Lucida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9C415-70C9-0703-B950-CD86B270BC7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5476" y="2655296"/>
            <a:ext cx="5081264" cy="3736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b="0" dirty="0">
                <a:solidFill>
                  <a:srgbClr val="35403A"/>
                </a:solidFill>
              </a:rPr>
              <a:t>Java 17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b="0" dirty="0"/>
              <a:t>Spring Boot </a:t>
            </a:r>
            <a:r>
              <a:rPr lang="en-US" sz="2600" b="0" dirty="0"/>
              <a:t>Microservices</a:t>
            </a:r>
            <a:endParaRPr lang="en-US" sz="2800" b="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b="0" dirty="0"/>
              <a:t>JPA</a:t>
            </a:r>
            <a:endParaRPr lang="en-US" sz="2800" b="0" dirty="0">
              <a:solidFill>
                <a:srgbClr val="35403A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600" b="0" dirty="0"/>
              <a:t>My SQL </a:t>
            </a:r>
            <a:endParaRPr lang="en-US" sz="2800" b="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600" b="0" dirty="0">
                <a:solidFill>
                  <a:srgbClr val="35403A"/>
                </a:solidFill>
              </a:rPr>
              <a:t>JUnit Testing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800" b="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800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0ACBD-4EDB-E3D3-947F-4689F0611E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57387" y="2932521"/>
            <a:ext cx="2953213" cy="2621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/>
              <a:t>Angular 18</a:t>
            </a:r>
            <a:endParaRPr lang="en-US" sz="2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/>
              <a:t>HTML5</a:t>
            </a:r>
            <a:endParaRPr lang="en-US" sz="2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600" dirty="0"/>
              <a:t>CSS</a:t>
            </a:r>
            <a:endParaRPr lang="en-US" sz="2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600" dirty="0" err="1"/>
              <a:t>BootStrap</a:t>
            </a:r>
            <a:endParaRPr lang="en-US" sz="2600" dirty="0" err="1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600" dirty="0">
              <a:solidFill>
                <a:srgbClr val="35403A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600" dirty="0">
              <a:solidFill>
                <a:srgbClr val="35403A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9D0A2-F25A-05DE-B6A2-DF35955FA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7E014-7F89-5F64-88CA-CBF0EFE9E6B3}"/>
              </a:ext>
            </a:extLst>
          </p:cNvPr>
          <p:cNvSpPr txBox="1"/>
          <p:nvPr/>
        </p:nvSpPr>
        <p:spPr>
          <a:xfrm>
            <a:off x="199292" y="2074984"/>
            <a:ext cx="41382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cs typeface="Arial"/>
              </a:rPr>
              <a:t>Backend Technologies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A62FF-FE27-AEE4-972B-7459C44016FC}"/>
              </a:ext>
            </a:extLst>
          </p:cNvPr>
          <p:cNvSpPr txBox="1"/>
          <p:nvPr/>
        </p:nvSpPr>
        <p:spPr>
          <a:xfrm>
            <a:off x="4982308" y="2074984"/>
            <a:ext cx="48767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Frontend Technologies</a:t>
            </a:r>
            <a:r>
              <a:rPr lang="en-US" sz="3200" dirty="0"/>
              <a:t>​</a:t>
            </a:r>
            <a:endParaRPr lang="en-US" dirty="0"/>
          </a:p>
        </p:txBody>
      </p:sp>
      <p:pic>
        <p:nvPicPr>
          <p:cNvPr id="8" name="Picture 7" descr="Understanding the basics of the information technology">
            <a:extLst>
              <a:ext uri="{FF2B5EF4-FFF2-40B4-BE49-F238E27FC236}">
                <a16:creationId xmlns:a16="http://schemas.microsoft.com/office/drawing/2014/main" id="{974AE142-7A96-1325-165B-589BE332E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415" y="4122860"/>
            <a:ext cx="2977661" cy="212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460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01" y="307615"/>
            <a:ext cx="7273637" cy="827046"/>
          </a:xfrm>
        </p:spPr>
        <p:txBody>
          <a:bodyPr>
            <a:normAutofit/>
          </a:bodyPr>
          <a:lstStyle/>
          <a:p>
            <a:r>
              <a:rPr lang="en-US" sz="4400" b="1" dirty="0"/>
              <a:t>Project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1616" y="1712741"/>
            <a:ext cx="1929342" cy="6134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>
                <a:cs typeface="Calibri"/>
              </a:rPr>
              <a:t>      </a:t>
            </a:r>
            <a:r>
              <a:rPr lang="en-US" sz="2800" b="1">
                <a:cs typeface="Calibri"/>
              </a:rPr>
              <a:t>Farmer</a:t>
            </a:r>
            <a:endParaRPr lang="en-US" sz="2800"/>
          </a:p>
          <a:p>
            <a:pPr marL="0" indent="0">
              <a:buNone/>
            </a:pPr>
            <a:r>
              <a:rPr lang="en-US" sz="2400" b="1">
                <a:cs typeface="Calibri"/>
              </a:rPr>
              <a:t>     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39801-322D-76A5-906A-E68E7D548257}"/>
              </a:ext>
            </a:extLst>
          </p:cNvPr>
          <p:cNvSpPr txBox="1"/>
          <p:nvPr/>
        </p:nvSpPr>
        <p:spPr>
          <a:xfrm>
            <a:off x="296563" y="2613455"/>
            <a:ext cx="338163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cs typeface="Segoe UI"/>
              </a:rPr>
              <a:t>Farmer Registration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Segoe UI"/>
              </a:rPr>
              <a:t>Farmer Login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Segoe UI"/>
              </a:rPr>
              <a:t>Farmer Homepage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Segoe UI"/>
              </a:rPr>
              <a:t>Place Crop Request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Segoe UI"/>
              </a:rPr>
              <a:t>View Sold History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Segoe UI"/>
              </a:rPr>
              <a:t>View Market Place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Segoe UI"/>
              </a:rPr>
              <a:t>Apply for Insurance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0457B-C1F1-FF1E-8C53-A71AA6626DCF}"/>
              </a:ext>
            </a:extLst>
          </p:cNvPr>
          <p:cNvSpPr txBox="1"/>
          <p:nvPr/>
        </p:nvSpPr>
        <p:spPr>
          <a:xfrm>
            <a:off x="5002427" y="2613453"/>
            <a:ext cx="27432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000">
                <a:cs typeface="Arial"/>
              </a:rPr>
              <a:t>Bidder Registration​</a:t>
            </a:r>
          </a:p>
          <a:p>
            <a:pPr marL="342900" indent="-342900">
              <a:buFont typeface="Arial,Sans-Serif"/>
              <a:buChar char="•"/>
            </a:pPr>
            <a:r>
              <a:rPr lang="en-US" sz="2000">
                <a:cs typeface="Arial"/>
              </a:rPr>
              <a:t>Bidder Login​</a:t>
            </a:r>
          </a:p>
          <a:p>
            <a:pPr marL="342900" indent="-342900">
              <a:buFont typeface="Arial,Sans-Serif"/>
              <a:buChar char="•"/>
            </a:pPr>
            <a:r>
              <a:rPr lang="en-US" sz="2000">
                <a:cs typeface="Arial"/>
              </a:rPr>
              <a:t>Bidder Homepage​</a:t>
            </a:r>
            <a:endParaRPr lang="en-US"/>
          </a:p>
          <a:p>
            <a:pPr marL="342900" indent="-342900">
              <a:buFont typeface="Arial,Sans-Serif"/>
              <a:buChar char="•"/>
            </a:pPr>
            <a:r>
              <a:rPr lang="en-US" sz="2000">
                <a:cs typeface="Arial"/>
              </a:rPr>
              <a:t>Bid for Crops</a:t>
            </a:r>
          </a:p>
          <a:p>
            <a:pPr marL="342900" indent="-342900">
              <a:buFont typeface="Arial,Sans-Serif"/>
              <a:buChar char="•"/>
            </a:pPr>
            <a:r>
              <a:rPr lang="en-US" sz="2000">
                <a:cs typeface="Arial"/>
              </a:rPr>
              <a:t>Wins bidding​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3CCC9-ABB0-BFA1-6FD3-3321911F5944}"/>
              </a:ext>
            </a:extLst>
          </p:cNvPr>
          <p:cNvSpPr txBox="1"/>
          <p:nvPr/>
        </p:nvSpPr>
        <p:spPr>
          <a:xfrm>
            <a:off x="5476103" y="1717590"/>
            <a:ext cx="1682579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35403A"/>
                </a:solidFill>
                <a:cs typeface="Segoe UI"/>
              </a:rPr>
              <a:t>Bidder</a:t>
            </a:r>
            <a:endParaRPr lang="en-US" sz="2800">
              <a:cs typeface="Segoe UI"/>
            </a:endParaRPr>
          </a:p>
          <a:p>
            <a:r>
              <a:rPr lang="en-US" sz="2400" b="1">
                <a:solidFill>
                  <a:srgbClr val="35403A"/>
                </a:solidFill>
                <a:cs typeface="Segoe UI"/>
              </a:rPr>
              <a:t>  </a:t>
            </a:r>
            <a:r>
              <a:rPr lang="en-US" sz="2400">
                <a:cs typeface="Segoe UI"/>
              </a:rPr>
              <a:t>​</a:t>
            </a:r>
          </a:p>
        </p:txBody>
      </p:sp>
      <p:pic>
        <p:nvPicPr>
          <p:cNvPr id="12" name="Picture 11" descr="Puzzled White Transparent, Vector Business Puzzle, Puzzle Clipart, Module,  Color PNG Image For Free Download">
            <a:extLst>
              <a:ext uri="{FF2B5EF4-FFF2-40B4-BE49-F238E27FC236}">
                <a16:creationId xmlns:a16="http://schemas.microsoft.com/office/drawing/2014/main" id="{2DD762D5-0981-85D9-ABFF-D86AF268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039" y="-643"/>
            <a:ext cx="3111842" cy="24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0414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47" y="3162504"/>
            <a:ext cx="3004753" cy="721153"/>
          </a:xfrm>
        </p:spPr>
        <p:txBody>
          <a:bodyPr/>
          <a:lstStyle/>
          <a:p>
            <a:r>
              <a:rPr lang="en-US"/>
              <a:t>Class 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090D1E3-3126-6095-5CC0-24A79B356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08" y="2059"/>
            <a:ext cx="5728693" cy="68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3" y="2843288"/>
            <a:ext cx="4013888" cy="731450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 descr="A diagram of a farmer&#10;&#10;Description automatically generated">
            <a:extLst>
              <a:ext uri="{FF2B5EF4-FFF2-40B4-BE49-F238E27FC236}">
                <a16:creationId xmlns:a16="http://schemas.microsoft.com/office/drawing/2014/main" id="{BEF67887-2D84-DB73-3D54-5AA059382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931" y="-234778"/>
            <a:ext cx="6987355" cy="709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7993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18" y="1234"/>
            <a:ext cx="2654645" cy="927099"/>
          </a:xfrm>
        </p:spPr>
        <p:txBody>
          <a:bodyPr>
            <a:normAutofit fontScale="90000"/>
          </a:bodyPr>
          <a:lstStyle/>
          <a:p>
            <a:r>
              <a:rPr lang="en-US"/>
              <a:t>State 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 descr="A diagram of a farm&#10;&#10;Description automatically generated">
            <a:extLst>
              <a:ext uri="{FF2B5EF4-FFF2-40B4-BE49-F238E27FC236}">
                <a16:creationId xmlns:a16="http://schemas.microsoft.com/office/drawing/2014/main" id="{5ADFA532-DE55-3F60-ADEE-AD09421BC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96" y="2061"/>
            <a:ext cx="6319472" cy="6853881"/>
          </a:xfrm>
          <a:prstGeom prst="rect">
            <a:avLst/>
          </a:prstGeom>
        </p:spPr>
      </p:pic>
      <p:pic>
        <p:nvPicPr>
          <p:cNvPr id="4" name="Picture 3" descr="A diagram of a program&#10;&#10;Description automatically generated">
            <a:extLst>
              <a:ext uri="{FF2B5EF4-FFF2-40B4-BE49-F238E27FC236}">
                <a16:creationId xmlns:a16="http://schemas.microsoft.com/office/drawing/2014/main" id="{C61522E1-4735-EA36-4B61-50FE96363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00" y="1196546"/>
            <a:ext cx="4580082" cy="56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8590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ohoVogueVTI">
  <a:themeElements>
    <a:clrScheme name="BohoVogueVTI">
      <a:dk1>
        <a:sysClr val="windowText" lastClr="000000"/>
      </a:dk1>
      <a:lt1>
        <a:sysClr val="window" lastClr="FFFFFF"/>
      </a:lt1>
      <a:dk2>
        <a:srgbClr val="35403A"/>
      </a:dk2>
      <a:lt2>
        <a:srgbClr val="F1EFEB"/>
      </a:lt2>
      <a:accent1>
        <a:srgbClr val="9E8B50"/>
      </a:accent1>
      <a:accent2>
        <a:srgbClr val="D5966B"/>
      </a:accent2>
      <a:accent3>
        <a:srgbClr val="9BA6BB"/>
      </a:accent3>
      <a:accent4>
        <a:srgbClr val="869880"/>
      </a:accent4>
      <a:accent5>
        <a:srgbClr val="588267"/>
      </a:accent5>
      <a:accent6>
        <a:srgbClr val="B89C46"/>
      </a:accent6>
      <a:hlink>
        <a:srgbClr val="C77138"/>
      </a:hlink>
      <a:folHlink>
        <a:srgbClr val="589374"/>
      </a:folHlink>
    </a:clrScheme>
    <a:fontScheme name="BohoVogueVTI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BohoVogu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587E0025-A466-4551-A341-1A9F570FDF06}" vid="{F615CBBD-D1BB-4663-887F-92A47C7C6A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8EFD9E-464D-4A64-8503-21EC0260155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7B53FD5-8F3E-4406-8404-9F78B5E6376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24</Slides>
  <Notes>23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BohoVogueVTI</vt:lpstr>
      <vt:lpstr>Agribid</vt:lpstr>
      <vt:lpstr>Introduction</vt:lpstr>
      <vt:lpstr>Problem statement</vt:lpstr>
      <vt:lpstr>System Requirements</vt:lpstr>
      <vt:lpstr>Technologies</vt:lpstr>
      <vt:lpstr>Project Users</vt:lpstr>
      <vt:lpstr>Class Diagram</vt:lpstr>
      <vt:lpstr>Use Case Diagram</vt:lpstr>
      <vt:lpstr>State Diagram</vt:lpstr>
      <vt:lpstr>Activity Diagram</vt:lpstr>
      <vt:lpstr>Screenshots of Our       Project        </vt:lpstr>
      <vt:lpstr>AgriBid Home page</vt:lpstr>
      <vt:lpstr>Farmer Registration page</vt:lpstr>
      <vt:lpstr>Farmer Home page</vt:lpstr>
      <vt:lpstr>Place Crop request</vt:lpstr>
      <vt:lpstr>View Sold History</vt:lpstr>
      <vt:lpstr>View Market  place</vt:lpstr>
      <vt:lpstr>Insurance</vt:lpstr>
      <vt:lpstr>Claim Insurance</vt:lpstr>
      <vt:lpstr>Bidder Registration Page</vt:lpstr>
      <vt:lpstr>Bidder  Home Page</vt:lpstr>
      <vt:lpstr>Admin  Home Page</vt:lpstr>
      <vt:lpstr>Farmer-service  testing coverage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417</cp:revision>
  <dcterms:created xsi:type="dcterms:W3CDTF">2024-12-20T14:40:43Z</dcterms:created>
  <dcterms:modified xsi:type="dcterms:W3CDTF">2024-12-27T09:15:09Z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